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6" r:id="rId2"/>
    <p:sldId id="277" r:id="rId3"/>
    <p:sldId id="278" r:id="rId4"/>
    <p:sldId id="279" r:id="rId5"/>
    <p:sldId id="273" r:id="rId6"/>
    <p:sldId id="261" r:id="rId7"/>
    <p:sldId id="262" r:id="rId8"/>
    <p:sldId id="260" r:id="rId9"/>
    <p:sldId id="268" r:id="rId10"/>
    <p:sldId id="269" r:id="rId11"/>
    <p:sldId id="266" r:id="rId12"/>
    <p:sldId id="271" r:id="rId13"/>
    <p:sldId id="265" r:id="rId14"/>
    <p:sldId id="280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7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526DB7-8EE1-4527-8143-DD955FA6D10D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810A1-A65E-491D-AE1E-0BE92822EE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2737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1843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BF24162-FD4B-4713-B8FB-9DBC9040C20A}" type="slidenum">
              <a:rPr lang="cs-CZ"/>
              <a:pPr eaLnBrk="1" hangingPunct="1"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Opakujeme vedlejší věty 3</a:t>
            </a:r>
            <a:endParaRPr lang="cs-CZ" sz="32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657600"/>
            <a:ext cx="6400800" cy="1371600"/>
          </a:xfrm>
        </p:spPr>
        <p:txBody>
          <a:bodyPr/>
          <a:lstStyle/>
          <a:p>
            <a:pPr eaLnBrk="1" hangingPunct="1"/>
            <a:r>
              <a:rPr lang="cs-CZ" sz="2800" dirty="0" smtClean="0"/>
              <a:t>Český jazyk</a:t>
            </a:r>
          </a:p>
          <a:p>
            <a:pPr eaLnBrk="1" hangingPunct="1"/>
            <a:r>
              <a:rPr lang="cs-CZ" sz="2800" dirty="0" smtClean="0"/>
              <a:t>2. stupeň </a:t>
            </a:r>
          </a:p>
        </p:txBody>
      </p:sp>
      <p:sp>
        <p:nvSpPr>
          <p:cNvPr id="2055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620000" y="6245225"/>
            <a:ext cx="1066800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E34A9F8-4C77-4923-BF90-083A4AD1B544}" type="slidenum">
              <a:rPr lang="cs-CZ">
                <a:solidFill>
                  <a:srgbClr val="000000"/>
                </a:solidFill>
              </a:rPr>
              <a:pPr eaLnBrk="1" hangingPunct="1"/>
              <a:t>1</a:t>
            </a:fld>
            <a:endParaRPr lang="cs-CZ">
              <a:solidFill>
                <a:srgbClr val="000000"/>
              </a:solidFill>
            </a:endParaRPr>
          </a:p>
        </p:txBody>
      </p:sp>
      <p:sp>
        <p:nvSpPr>
          <p:cNvPr id="3076" name="Obdélník 3"/>
          <p:cNvSpPr>
            <a:spLocks noChangeArrowheads="1"/>
          </p:cNvSpPr>
          <p:nvPr/>
        </p:nvSpPr>
        <p:spPr bwMode="auto">
          <a:xfrm>
            <a:off x="684213" y="5486400"/>
            <a:ext cx="7874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cs-CZ" dirty="0"/>
              <a:t>Eva Beranová, Základní škola, Čapkova 126, Klatovy</a:t>
            </a:r>
          </a:p>
        </p:txBody>
      </p:sp>
      <p:sp>
        <p:nvSpPr>
          <p:cNvPr id="3077" name="Obdélník 1"/>
          <p:cNvSpPr>
            <a:spLocks noChangeArrowheads="1"/>
          </p:cNvSpPr>
          <p:nvPr/>
        </p:nvSpPr>
        <p:spPr bwMode="auto">
          <a:xfrm>
            <a:off x="901700" y="6199188"/>
            <a:ext cx="76215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mtClean="0"/>
              <a:t>VY_32_INOVACE_06_Opakujeme </a:t>
            </a:r>
            <a:r>
              <a:rPr lang="cs-CZ" dirty="0" smtClean="0"/>
              <a:t>vedlejší věty 3</a:t>
            </a:r>
            <a:endParaRPr lang="cs-CZ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575" y="338138"/>
            <a:ext cx="3109838" cy="10955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496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>
                <a:solidFill>
                  <a:srgbClr val="FF99CC"/>
                </a:solidFill>
              </a:rPr>
              <a:t>příslovečná příčinná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cs-CZ" dirty="0" smtClean="0">
                <a:solidFill>
                  <a:srgbClr val="FFC000"/>
                </a:solidFill>
              </a:rPr>
              <a:t>protože, poněvadž (proto, že)</a:t>
            </a:r>
          </a:p>
          <a:p>
            <a:pPr eaLnBrk="1" hangingPunct="1"/>
            <a:r>
              <a:rPr lang="cs-CZ" u="sng" dirty="0" smtClean="0">
                <a:solidFill>
                  <a:srgbClr val="FFC000"/>
                </a:solidFill>
              </a:rPr>
              <a:t>Protože</a:t>
            </a:r>
            <a:r>
              <a:rPr lang="cs-CZ" u="sng" dirty="0" smtClean="0"/>
              <a:t> ztratil klíč, </a:t>
            </a:r>
            <a:r>
              <a:rPr lang="cs-CZ" dirty="0" smtClean="0"/>
              <a:t>vyměnili jsme zámek.</a:t>
            </a:r>
          </a:p>
          <a:p>
            <a:pPr eaLnBrk="1" hangingPunct="1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40136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CC"/>
                </a:solidFill>
              </a:rPr>
              <a:t>příslovečná podmínková</a:t>
            </a:r>
            <a:endParaRPr lang="cs-CZ" dirty="0">
              <a:solidFill>
                <a:srgbClr val="FF99CC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 smtClean="0"/>
              <a:t>Vyjadřuje podmínku věty hlavní </a:t>
            </a:r>
          </a:p>
          <a:p>
            <a:pPr marL="0" indent="0">
              <a:buNone/>
            </a:pPr>
            <a:r>
              <a:rPr lang="cs-CZ" dirty="0" smtClean="0"/>
              <a:t>Za jaké podmínky?</a:t>
            </a:r>
          </a:p>
          <a:p>
            <a:pPr marL="0" indent="0">
              <a:buNone/>
            </a:pPr>
            <a:r>
              <a:rPr lang="cs-CZ" dirty="0" smtClean="0"/>
              <a:t>Spojky: </a:t>
            </a:r>
            <a:endParaRPr lang="cs-CZ" dirty="0"/>
          </a:p>
          <a:p>
            <a:pPr marL="0" indent="0">
              <a:buNone/>
            </a:pPr>
            <a:r>
              <a:rPr lang="cs-CZ" dirty="0" smtClean="0">
                <a:solidFill>
                  <a:srgbClr val="FFC000"/>
                </a:solidFill>
              </a:rPr>
              <a:t>jestliže, -</a:t>
            </a:r>
            <a:r>
              <a:rPr lang="cs-CZ" dirty="0" err="1" smtClean="0">
                <a:solidFill>
                  <a:srgbClr val="FFC000"/>
                </a:solidFill>
              </a:rPr>
              <a:t>li</a:t>
            </a:r>
            <a:r>
              <a:rPr lang="cs-CZ" dirty="0" smtClean="0">
                <a:solidFill>
                  <a:srgbClr val="FFC000"/>
                </a:solidFill>
              </a:rPr>
              <a:t>, kdyby (když = jestliže)</a:t>
            </a:r>
          </a:p>
          <a:p>
            <a:r>
              <a:rPr lang="cs-CZ" u="sng" dirty="0" smtClean="0">
                <a:solidFill>
                  <a:srgbClr val="FFC000"/>
                </a:solidFill>
              </a:rPr>
              <a:t>Jestliže </a:t>
            </a:r>
            <a:r>
              <a:rPr lang="cs-CZ" u="sng" dirty="0" smtClean="0"/>
              <a:t>bude sníh</a:t>
            </a:r>
            <a:r>
              <a:rPr lang="cs-CZ" dirty="0" smtClean="0"/>
              <a:t>, půjdu lyžovat.</a:t>
            </a:r>
          </a:p>
          <a:p>
            <a:r>
              <a:rPr lang="cs-CZ" u="sng" dirty="0" smtClean="0"/>
              <a:t>Bude</a:t>
            </a:r>
            <a:r>
              <a:rPr lang="cs-CZ" u="sng" dirty="0" smtClean="0">
                <a:solidFill>
                  <a:srgbClr val="FFC000"/>
                </a:solidFill>
              </a:rPr>
              <a:t>-li</a:t>
            </a:r>
            <a:r>
              <a:rPr lang="cs-CZ" u="sng" dirty="0" smtClean="0"/>
              <a:t> zima,</a:t>
            </a:r>
            <a:r>
              <a:rPr lang="cs-CZ" dirty="0" smtClean="0"/>
              <a:t> nikam nepůjdeme.</a:t>
            </a:r>
          </a:p>
          <a:p>
            <a:r>
              <a:rPr lang="cs-CZ" dirty="0" smtClean="0"/>
              <a:t>Zavolej mi, </a:t>
            </a:r>
            <a:r>
              <a:rPr lang="cs-CZ" u="sng" dirty="0" smtClean="0">
                <a:solidFill>
                  <a:srgbClr val="FFC000"/>
                </a:solidFill>
              </a:rPr>
              <a:t>kdybys</a:t>
            </a:r>
            <a:r>
              <a:rPr lang="cs-CZ" u="sng" dirty="0" smtClean="0"/>
              <a:t> mohl přijít</a:t>
            </a:r>
            <a:r>
              <a:rPr lang="cs-CZ" dirty="0" smtClean="0"/>
              <a:t>.</a:t>
            </a:r>
          </a:p>
          <a:p>
            <a:r>
              <a:rPr lang="cs-CZ" dirty="0" smtClean="0"/>
              <a:t>Dám ti to, </a:t>
            </a:r>
            <a:r>
              <a:rPr lang="cs-CZ" u="sng" dirty="0" smtClean="0">
                <a:solidFill>
                  <a:srgbClr val="FFC000"/>
                </a:solidFill>
              </a:rPr>
              <a:t>když (=jestliže) </a:t>
            </a:r>
            <a:r>
              <a:rPr lang="cs-CZ" u="sng" dirty="0" smtClean="0"/>
              <a:t>poprosíš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736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>
                <a:solidFill>
                  <a:srgbClr val="FF99CC"/>
                </a:solidFill>
              </a:rPr>
              <a:t>příslovečná přípustková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dirty="0" smtClean="0">
                <a:solidFill>
                  <a:srgbClr val="FFC000"/>
                </a:solidFill>
              </a:rPr>
              <a:t>ač, ačkoli, třebaže, přestože, i když, i kdyby</a:t>
            </a:r>
          </a:p>
          <a:p>
            <a:pPr eaLnBrk="1" hangingPunct="1"/>
            <a:r>
              <a:rPr lang="cs-CZ" u="sng" dirty="0" smtClean="0">
                <a:solidFill>
                  <a:srgbClr val="FFC000"/>
                </a:solidFill>
              </a:rPr>
              <a:t>Ačkoli</a:t>
            </a:r>
            <a:r>
              <a:rPr lang="cs-CZ" u="sng" dirty="0" smtClean="0"/>
              <a:t> ho volali</a:t>
            </a:r>
            <a:r>
              <a:rPr lang="cs-CZ" dirty="0" smtClean="0"/>
              <a:t>, neotočil se.</a:t>
            </a:r>
          </a:p>
          <a:p>
            <a:pPr eaLnBrk="1" hangingPunct="1"/>
            <a:r>
              <a:rPr lang="cs-CZ" dirty="0" smtClean="0"/>
              <a:t>Přijel, </a:t>
            </a:r>
            <a:r>
              <a:rPr lang="cs-CZ" u="sng" dirty="0" smtClean="0">
                <a:solidFill>
                  <a:srgbClr val="FFC000"/>
                </a:solidFill>
              </a:rPr>
              <a:t>i když </a:t>
            </a:r>
            <a:r>
              <a:rPr lang="cs-CZ" u="sng" dirty="0" smtClean="0"/>
              <a:t>napadl sníh</a:t>
            </a:r>
            <a:r>
              <a:rPr lang="cs-CZ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8346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 smtClean="0">
                <a:solidFill>
                  <a:srgbClr val="FF99CC"/>
                </a:solidFill>
              </a:rPr>
              <a:t>příslovečná </a:t>
            </a:r>
            <a:r>
              <a:rPr lang="cs-CZ" sz="4000" dirty="0">
                <a:solidFill>
                  <a:srgbClr val="FF99CC"/>
                </a:solidFill>
              </a:rPr>
              <a:t>účelová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FontTx/>
              <a:buNone/>
            </a:pPr>
            <a:r>
              <a:rPr lang="cs-CZ" dirty="0"/>
              <a:t>Uvažujeme o ní jen tehdy, začíná-li vedlejší věta spojkou </a:t>
            </a:r>
            <a:r>
              <a:rPr lang="cs-CZ" dirty="0">
                <a:solidFill>
                  <a:srgbClr val="FFC000"/>
                </a:solidFill>
              </a:rPr>
              <a:t>ABY</a:t>
            </a:r>
            <a:r>
              <a:rPr lang="cs-CZ" dirty="0"/>
              <a:t> </a:t>
            </a:r>
            <a:r>
              <a:rPr lang="cs-CZ" dirty="0" smtClean="0"/>
              <a:t>(abych, abys, abychom, abyste)</a:t>
            </a:r>
            <a:endParaRPr lang="cs-CZ" dirty="0"/>
          </a:p>
          <a:p>
            <a:pPr marL="0" indent="0">
              <a:buFontTx/>
              <a:buNone/>
            </a:pPr>
            <a:r>
              <a:rPr lang="cs-CZ" dirty="0"/>
              <a:t>Ptáme se </a:t>
            </a:r>
            <a:r>
              <a:rPr lang="cs-CZ" dirty="0" smtClean="0"/>
              <a:t>proč, za jakým účelem</a:t>
            </a:r>
          </a:p>
          <a:p>
            <a:pPr marL="0" indent="0">
              <a:buFontTx/>
              <a:buNone/>
            </a:pPr>
            <a:endParaRPr lang="cs-CZ" dirty="0"/>
          </a:p>
          <a:p>
            <a:pPr marL="0" indent="0">
              <a:buFontTx/>
              <a:buNone/>
            </a:pPr>
            <a:r>
              <a:rPr lang="cs-CZ" dirty="0" smtClean="0"/>
              <a:t>Vzal si svačinu, </a:t>
            </a:r>
            <a:r>
              <a:rPr lang="cs-CZ" u="sng" dirty="0" smtClean="0">
                <a:solidFill>
                  <a:srgbClr val="FFC000"/>
                </a:solidFill>
              </a:rPr>
              <a:t>aby </a:t>
            </a:r>
            <a:r>
              <a:rPr lang="cs-CZ" u="sng" dirty="0" smtClean="0"/>
              <a:t>neměl hlad.</a:t>
            </a:r>
            <a:endParaRPr lang="cs-CZ" dirty="0" smtClean="0"/>
          </a:p>
          <a:p>
            <a:pPr marL="0" indent="0">
              <a:buFontTx/>
              <a:buNone/>
            </a:pPr>
            <a:endParaRPr lang="cs-CZ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cs-CZ" sz="2800" dirty="0"/>
              <a:t>POZOR:</a:t>
            </a:r>
          </a:p>
          <a:p>
            <a:pPr>
              <a:lnSpc>
                <a:spcPct val="90000"/>
              </a:lnSpc>
            </a:pPr>
            <a:r>
              <a:rPr lang="cs-CZ" sz="2800" dirty="0"/>
              <a:t>Chtěl, abych přišel.</a:t>
            </a:r>
          </a:p>
          <a:p>
            <a:pPr>
              <a:lnSpc>
                <a:spcPct val="90000"/>
              </a:lnSpc>
            </a:pPr>
            <a:r>
              <a:rPr lang="cs-CZ" sz="2800" dirty="0"/>
              <a:t>chtěl co? jakou věc? – </a:t>
            </a:r>
            <a:r>
              <a:rPr lang="cs-CZ" sz="2800" dirty="0" err="1"/>
              <a:t>v.v</a:t>
            </a:r>
            <a:r>
              <a:rPr lang="cs-CZ" sz="2800" dirty="0"/>
              <a:t>. předmětná</a:t>
            </a:r>
          </a:p>
          <a:p>
            <a:pPr marL="0" indent="0">
              <a:buFontTx/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10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Urči druh vět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dirty="0" smtClean="0"/>
              <a:t>Maminka mi to zakázala, poněvadž je to nebezpečné.</a:t>
            </a:r>
          </a:p>
          <a:p>
            <a:pPr marL="0" indent="0">
              <a:buNone/>
            </a:pPr>
            <a:r>
              <a:rPr lang="cs-CZ" dirty="0" smtClean="0"/>
              <a:t>Kdybys to přinesl včas, neměl bys zbytečné problémy.</a:t>
            </a:r>
          </a:p>
          <a:p>
            <a:pPr marL="0" indent="0">
              <a:buNone/>
            </a:pPr>
            <a:r>
              <a:rPr lang="cs-CZ" dirty="0" smtClean="0"/>
              <a:t>Dokud se nevrátili, babička měla starost.</a:t>
            </a:r>
          </a:p>
          <a:p>
            <a:pPr marL="0" indent="0">
              <a:buNone/>
            </a:pPr>
            <a:r>
              <a:rPr lang="cs-CZ" dirty="0" smtClean="0"/>
              <a:t>Udělej to, jak umíš nejlépe.</a:t>
            </a:r>
          </a:p>
          <a:p>
            <a:pPr marL="0" indent="0">
              <a:buNone/>
            </a:pPr>
            <a:r>
              <a:rPr lang="cs-CZ" dirty="0" smtClean="0"/>
              <a:t>Doprovodím tě, abys nezabloudil.</a:t>
            </a:r>
          </a:p>
          <a:p>
            <a:pPr marL="0" indent="0">
              <a:buNone/>
            </a:pPr>
            <a:r>
              <a:rPr lang="cs-CZ" dirty="0" smtClean="0"/>
              <a:t>I kdybychom to neřekli, maminka by to poznala.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77420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Najdi větu vedlejší, urči druh.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Líbí se mi, jak tančí.</a:t>
            </a:r>
          </a:p>
          <a:p>
            <a:pPr marL="0" indent="0">
              <a:buNone/>
            </a:pPr>
            <a:r>
              <a:rPr lang="cs-CZ" dirty="0"/>
              <a:t>Líbí se mi, </a:t>
            </a:r>
            <a:r>
              <a:rPr lang="cs-CZ" dirty="0">
                <a:solidFill>
                  <a:srgbClr val="FFFF00"/>
                </a:solidFill>
              </a:rPr>
              <a:t>jak tančí</a:t>
            </a:r>
            <a:r>
              <a:rPr lang="cs-CZ" dirty="0" smtClean="0">
                <a:solidFill>
                  <a:srgbClr val="FFFF00"/>
                </a:solidFill>
              </a:rPr>
              <a:t>.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FFFF00"/>
                </a:solidFill>
              </a:rPr>
              <a:t>líbí se co – jaká věc</a:t>
            </a:r>
          </a:p>
          <a:p>
            <a:pPr marL="0" indent="0">
              <a:buNone/>
            </a:pPr>
            <a:endParaRPr lang="cs-CZ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FFFF00"/>
                </a:solidFill>
              </a:rPr>
              <a:t>podmětná</a:t>
            </a:r>
            <a:endParaRPr lang="cs-CZ" dirty="0">
              <a:solidFill>
                <a:srgbClr val="FFFF00"/>
              </a:solidFill>
            </a:endParaRPr>
          </a:p>
          <a:p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>
          <a:xfrm>
            <a:off x="4355976" y="1600200"/>
            <a:ext cx="4536504" cy="4525963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Změň na větu jednoduchou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Líbí se mi jeho tanec.</a:t>
            </a:r>
          </a:p>
        </p:txBody>
      </p:sp>
    </p:spTree>
    <p:extLst>
      <p:ext uri="{BB962C8B-B14F-4D97-AF65-F5344CB8AC3E}">
        <p14:creationId xmlns:p14="http://schemas.microsoft.com/office/powerpoint/2010/main" val="2773061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Najdi větu vedlejší, urči druh.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Mluvili jsme o tom, jak se vrátil.</a:t>
            </a:r>
          </a:p>
          <a:p>
            <a:pPr marL="0" indent="0">
              <a:buNone/>
            </a:pPr>
            <a:r>
              <a:rPr lang="cs-CZ" dirty="0"/>
              <a:t>Mluvili jsme o tom, </a:t>
            </a:r>
            <a:r>
              <a:rPr lang="cs-CZ" dirty="0">
                <a:solidFill>
                  <a:srgbClr val="FFFF00"/>
                </a:solidFill>
              </a:rPr>
              <a:t>jak se vrátil</a:t>
            </a:r>
            <a:r>
              <a:rPr lang="cs-CZ" dirty="0" smtClean="0">
                <a:solidFill>
                  <a:srgbClr val="FFFF00"/>
                </a:solidFill>
              </a:rPr>
              <a:t>.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FFFF00"/>
                </a:solidFill>
              </a:rPr>
              <a:t>mluvili o čem</a:t>
            </a:r>
          </a:p>
          <a:p>
            <a:pPr marL="0" indent="0">
              <a:buNone/>
            </a:pPr>
            <a:endParaRPr lang="cs-CZ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FFFF00"/>
                </a:solidFill>
              </a:rPr>
              <a:t>předmětná</a:t>
            </a:r>
            <a:endParaRPr lang="cs-CZ" dirty="0">
              <a:solidFill>
                <a:srgbClr val="FFFF00"/>
              </a:solidFill>
            </a:endParaRPr>
          </a:p>
          <a:p>
            <a:endParaRPr lang="cs-CZ" dirty="0">
              <a:solidFill>
                <a:srgbClr val="FFFF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Změň na větu jednoduchou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Mluvili </a:t>
            </a:r>
            <a:r>
              <a:rPr lang="cs-CZ" dirty="0"/>
              <a:t>jsme o jeho návratu.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2174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Najdi větu vedlejší, urči druh.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Koupil si dům, který je na Šumavě.</a:t>
            </a:r>
          </a:p>
          <a:p>
            <a:pPr marL="0" indent="0">
              <a:buNone/>
            </a:pPr>
            <a:r>
              <a:rPr lang="cs-CZ" dirty="0"/>
              <a:t>Koupil si dům, </a:t>
            </a:r>
            <a:r>
              <a:rPr lang="cs-CZ" dirty="0">
                <a:solidFill>
                  <a:srgbClr val="FFFF00"/>
                </a:solidFill>
              </a:rPr>
              <a:t>který je na Šumavě</a:t>
            </a:r>
            <a:r>
              <a:rPr lang="cs-CZ" dirty="0" smtClean="0">
                <a:solidFill>
                  <a:srgbClr val="FFFF00"/>
                </a:solidFill>
              </a:rPr>
              <a:t>.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FFFF00"/>
                </a:solidFill>
              </a:rPr>
              <a:t>jaký dům?</a:t>
            </a:r>
          </a:p>
          <a:p>
            <a:pPr marL="0" indent="0">
              <a:buNone/>
            </a:pPr>
            <a:endParaRPr lang="cs-CZ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FFFF00"/>
                </a:solidFill>
              </a:rPr>
              <a:t>přívlastková</a:t>
            </a:r>
            <a:endParaRPr lang="cs-CZ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cs-CZ" dirty="0">
              <a:solidFill>
                <a:srgbClr val="FFFF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Změň na větu jednoduchou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Koupil </a:t>
            </a:r>
            <a:r>
              <a:rPr lang="cs-CZ" dirty="0"/>
              <a:t>si dům na Šumavě.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7910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Opakujeme příslovečné věty</a:t>
            </a:r>
            <a:endParaRPr lang="cs-CZ" dirty="0"/>
          </a:p>
        </p:txBody>
      </p:sp>
      <p:sp>
        <p:nvSpPr>
          <p:cNvPr id="15366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L="0" indent="0">
              <a:buFontTx/>
              <a:buNone/>
            </a:pPr>
            <a:r>
              <a:rPr lang="cs-CZ" dirty="0" smtClean="0"/>
              <a:t>závisí </a:t>
            </a:r>
            <a:r>
              <a:rPr lang="cs-CZ" dirty="0"/>
              <a:t>na </a:t>
            </a:r>
            <a:r>
              <a:rPr lang="cs-CZ" dirty="0" smtClean="0"/>
              <a:t>slovese (př. </a:t>
            </a:r>
            <a:r>
              <a:rPr lang="cs-CZ" dirty="0" err="1" smtClean="0"/>
              <a:t>jm</a:t>
            </a:r>
            <a:r>
              <a:rPr lang="cs-CZ" dirty="0" smtClean="0"/>
              <a:t>., příslovci)</a:t>
            </a:r>
            <a:endParaRPr lang="cs-CZ" dirty="0"/>
          </a:p>
          <a:p>
            <a:pPr marL="0" indent="0">
              <a:buFontTx/>
              <a:buNone/>
            </a:pPr>
            <a:r>
              <a:rPr lang="cs-CZ" dirty="0"/>
              <a:t>ptáme se </a:t>
            </a:r>
            <a:r>
              <a:rPr lang="cs-CZ" dirty="0" smtClean="0"/>
              <a:t>příslovcem</a:t>
            </a:r>
            <a:endParaRPr lang="cs-CZ" dirty="0">
              <a:solidFill>
                <a:srgbClr val="FF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010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CC"/>
                </a:solidFill>
              </a:rPr>
              <a:t>příslovečná </a:t>
            </a:r>
            <a:r>
              <a:rPr lang="cs-CZ" dirty="0">
                <a:solidFill>
                  <a:srgbClr val="FF99CC"/>
                </a:solidFill>
              </a:rPr>
              <a:t>místní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FontTx/>
              <a:buNone/>
            </a:pPr>
            <a:r>
              <a:rPr lang="cs-CZ" dirty="0"/>
              <a:t>Petr šel, </a:t>
            </a:r>
            <a:r>
              <a:rPr lang="cs-CZ" u="sng" dirty="0"/>
              <a:t>kam jsme ho poslali</a:t>
            </a:r>
            <a:r>
              <a:rPr lang="cs-CZ" dirty="0"/>
              <a:t>. </a:t>
            </a:r>
          </a:p>
          <a:p>
            <a:pPr marL="0" indent="0">
              <a:buFontTx/>
              <a:buNone/>
            </a:pPr>
            <a:endParaRPr lang="cs-CZ" dirty="0">
              <a:solidFill>
                <a:srgbClr val="FF6699"/>
              </a:solidFill>
            </a:endParaRPr>
          </a:p>
          <a:p>
            <a:pPr marL="0" indent="0">
              <a:buFontTx/>
              <a:buNone/>
            </a:pPr>
            <a:r>
              <a:rPr lang="cs-CZ" dirty="0"/>
              <a:t>šel kam?</a:t>
            </a:r>
          </a:p>
          <a:p>
            <a:pPr marL="0" indent="0">
              <a:buFontTx/>
              <a:buNone/>
            </a:pPr>
            <a:endParaRPr lang="cs-CZ" dirty="0">
              <a:solidFill>
                <a:srgbClr val="FF6699"/>
              </a:solidFill>
            </a:endParaRPr>
          </a:p>
          <a:p>
            <a:pPr marL="0" indent="0">
              <a:buFontTx/>
              <a:buNone/>
            </a:pPr>
            <a:r>
              <a:rPr lang="cs-CZ" dirty="0" smtClean="0"/>
              <a:t>ptáme </a:t>
            </a:r>
            <a:r>
              <a:rPr lang="cs-CZ" dirty="0"/>
              <a:t>se </a:t>
            </a:r>
            <a:r>
              <a:rPr lang="cs-CZ" dirty="0" smtClean="0"/>
              <a:t>příslovcem kde, kam, odkud…</a:t>
            </a:r>
            <a:endParaRPr lang="cs-CZ" dirty="0"/>
          </a:p>
          <a:p>
            <a:pPr marL="0" indent="0">
              <a:buFontTx/>
              <a:buNone/>
            </a:pPr>
            <a:endParaRPr lang="cs-CZ" dirty="0">
              <a:solidFill>
                <a:srgbClr val="FF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12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3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 smtClean="0">
                <a:solidFill>
                  <a:srgbClr val="FF99CC"/>
                </a:solidFill>
              </a:rPr>
              <a:t>příslovečná </a:t>
            </a:r>
            <a:r>
              <a:rPr lang="cs-CZ" sz="4000" dirty="0">
                <a:solidFill>
                  <a:srgbClr val="FF99CC"/>
                </a:solidFill>
              </a:rPr>
              <a:t>časová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FontTx/>
              <a:buNone/>
            </a:pPr>
            <a:r>
              <a:rPr lang="cs-CZ" dirty="0"/>
              <a:t>Vrátil </a:t>
            </a:r>
            <a:r>
              <a:rPr lang="cs-CZ" dirty="0" smtClean="0"/>
              <a:t>se, </a:t>
            </a:r>
            <a:r>
              <a:rPr lang="cs-CZ" u="sng" dirty="0"/>
              <a:t>když byl večer</a:t>
            </a:r>
            <a:r>
              <a:rPr lang="cs-CZ" dirty="0"/>
              <a:t>.</a:t>
            </a:r>
          </a:p>
          <a:p>
            <a:pPr marL="0" indent="0">
              <a:buFontTx/>
              <a:buNone/>
            </a:pPr>
            <a:endParaRPr lang="cs-CZ" dirty="0">
              <a:solidFill>
                <a:srgbClr val="FF6699"/>
              </a:solidFill>
            </a:endParaRPr>
          </a:p>
          <a:p>
            <a:pPr marL="0" indent="0">
              <a:buFontTx/>
              <a:buNone/>
            </a:pPr>
            <a:r>
              <a:rPr lang="cs-CZ" dirty="0"/>
              <a:t>vrátil se kdy </a:t>
            </a:r>
            <a:r>
              <a:rPr lang="cs-CZ" dirty="0" smtClean="0"/>
              <a:t>?</a:t>
            </a:r>
          </a:p>
          <a:p>
            <a:pPr marL="0" indent="0">
              <a:buFontTx/>
              <a:buNone/>
            </a:pPr>
            <a:endParaRPr lang="cs-CZ" dirty="0"/>
          </a:p>
          <a:p>
            <a:pPr marL="0" indent="0">
              <a:buFontTx/>
              <a:buNone/>
            </a:pPr>
            <a:r>
              <a:rPr lang="cs-CZ" dirty="0" smtClean="0"/>
              <a:t>ptáme </a:t>
            </a:r>
            <a:r>
              <a:rPr lang="cs-CZ" dirty="0"/>
              <a:t>se </a:t>
            </a:r>
            <a:r>
              <a:rPr lang="cs-CZ" dirty="0" smtClean="0"/>
              <a:t>příslovcem kdy, odkdy…</a:t>
            </a:r>
            <a:endParaRPr lang="cs-CZ" dirty="0"/>
          </a:p>
          <a:p>
            <a:pPr marL="0" indent="0">
              <a:buFontTx/>
              <a:buNone/>
            </a:pPr>
            <a:endParaRPr lang="cs-CZ" u="sng" dirty="0"/>
          </a:p>
        </p:txBody>
      </p:sp>
    </p:spTree>
    <p:extLst>
      <p:ext uri="{BB962C8B-B14F-4D97-AF65-F5344CB8AC3E}">
        <p14:creationId xmlns:p14="http://schemas.microsoft.com/office/powerpoint/2010/main" val="1248432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FF99CC"/>
                </a:solidFill>
              </a:rPr>
              <a:t>příslovečná </a:t>
            </a:r>
            <a:r>
              <a:rPr lang="cs-CZ" sz="4000" dirty="0">
                <a:solidFill>
                  <a:srgbClr val="FF99CC"/>
                </a:solidFill>
              </a:rPr>
              <a:t>způsobová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cs-CZ" dirty="0"/>
              <a:t>Udělám to, </a:t>
            </a:r>
            <a:r>
              <a:rPr lang="cs-CZ" u="sng" dirty="0"/>
              <a:t>jak chceš</a:t>
            </a:r>
            <a:r>
              <a:rPr lang="cs-CZ" dirty="0"/>
              <a:t>.</a:t>
            </a:r>
          </a:p>
          <a:p>
            <a:pPr>
              <a:buFontTx/>
              <a:buNone/>
            </a:pPr>
            <a:endParaRPr lang="cs-CZ" dirty="0"/>
          </a:p>
          <a:p>
            <a:pPr>
              <a:buFontTx/>
              <a:buNone/>
            </a:pPr>
            <a:r>
              <a:rPr lang="cs-CZ" dirty="0"/>
              <a:t>udělám jak?</a:t>
            </a:r>
          </a:p>
          <a:p>
            <a:pPr>
              <a:buFontTx/>
              <a:buNone/>
            </a:pPr>
            <a:r>
              <a:rPr lang="cs-CZ" dirty="0" smtClean="0"/>
              <a:t>ptáme </a:t>
            </a:r>
            <a:r>
              <a:rPr lang="cs-CZ" dirty="0"/>
              <a:t>se </a:t>
            </a:r>
            <a:r>
              <a:rPr lang="cs-CZ" dirty="0" smtClean="0"/>
              <a:t>příslovcem jak</a:t>
            </a:r>
            <a:endParaRPr lang="cs-CZ" dirty="0"/>
          </a:p>
          <a:p>
            <a:pPr>
              <a:buFontTx/>
              <a:buNone/>
            </a:pPr>
            <a:endParaRPr lang="cs-CZ" dirty="0">
              <a:solidFill>
                <a:srgbClr val="FF6699"/>
              </a:solidFill>
            </a:endParaRPr>
          </a:p>
          <a:p>
            <a:pPr>
              <a:buFontTx/>
              <a:buNone/>
            </a:pPr>
            <a:endParaRPr lang="cs-CZ" dirty="0">
              <a:solidFill>
                <a:srgbClr val="FF6699"/>
              </a:solidFill>
            </a:endParaRPr>
          </a:p>
          <a:p>
            <a:pPr>
              <a:buFontTx/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5066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>
                <a:solidFill>
                  <a:srgbClr val="FF99CC"/>
                </a:solidFill>
              </a:rPr>
              <a:t>příslovečná měrová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Dám ti tolik peněz, </a:t>
            </a:r>
            <a:r>
              <a:rPr lang="cs-CZ" u="sng" dirty="0"/>
              <a:t>kolik potřebuješ</a:t>
            </a:r>
            <a:r>
              <a:rPr lang="cs-CZ" dirty="0"/>
              <a:t>.</a:t>
            </a:r>
          </a:p>
          <a:p>
            <a:pPr marL="0" indent="0" eaLnBrk="1" hangingPunct="1">
              <a:buNone/>
            </a:pPr>
            <a:r>
              <a:rPr lang="cs-CZ" dirty="0" smtClean="0"/>
              <a:t>kolik? jak moc?</a:t>
            </a:r>
          </a:p>
        </p:txBody>
      </p:sp>
    </p:spTree>
    <p:extLst>
      <p:ext uri="{BB962C8B-B14F-4D97-AF65-F5344CB8AC3E}">
        <p14:creationId xmlns:p14="http://schemas.microsoft.com/office/powerpoint/2010/main" val="356856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437</Words>
  <Application>Microsoft Office PowerPoint</Application>
  <PresentationFormat>Předvádění na obrazovce (4:3)</PresentationFormat>
  <Paragraphs>95</Paragraphs>
  <Slides>14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sady Office</vt:lpstr>
      <vt:lpstr>Opakujeme vedlejší věty 3</vt:lpstr>
      <vt:lpstr>Najdi větu vedlejší, urči druh. </vt:lpstr>
      <vt:lpstr>Najdi větu vedlejší, urči druh. </vt:lpstr>
      <vt:lpstr>Najdi větu vedlejší, urči druh. </vt:lpstr>
      <vt:lpstr>Opakujeme příslovečné věty</vt:lpstr>
      <vt:lpstr>příslovečná místní</vt:lpstr>
      <vt:lpstr>příslovečná časová</vt:lpstr>
      <vt:lpstr>příslovečná způsobová</vt:lpstr>
      <vt:lpstr>příslovečná měrová</vt:lpstr>
      <vt:lpstr>příslovečná příčinná</vt:lpstr>
      <vt:lpstr>příslovečná podmínková</vt:lpstr>
      <vt:lpstr>příslovečná přípustková</vt:lpstr>
      <vt:lpstr>příslovečná účelová</vt:lpstr>
      <vt:lpstr>Urči druh vět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a</cp:lastModifiedBy>
  <cp:revision>32</cp:revision>
  <dcterms:modified xsi:type="dcterms:W3CDTF">2012-02-07T20:37:42Z</dcterms:modified>
</cp:coreProperties>
</file>